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sldIdLst>
    <p:sldId id="256" r:id="rId2"/>
    <p:sldId id="261" r:id="rId3"/>
    <p:sldId id="260" r:id="rId4"/>
    <p:sldId id="262" r:id="rId5"/>
    <p:sldId id="264" r:id="rId6"/>
    <p:sldId id="263" r:id="rId7"/>
    <p:sldId id="265" r:id="rId8"/>
    <p:sldId id="266" r:id="rId9"/>
    <p:sldId id="268"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8"/>
    <p:restoredTop sz="94679"/>
  </p:normalViewPr>
  <p:slideViewPr>
    <p:cSldViewPr snapToGrid="0" snapToObjects="1">
      <p:cViewPr varScale="1">
        <p:scale>
          <a:sx n="158" d="100"/>
          <a:sy n="158"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April 12,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764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April 12,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9942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April 12,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64633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April 12,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3090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April 12,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27352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April 12,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9128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April 12,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951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April 12,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84517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April 12,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08919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April 12,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36149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April 12,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39989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Tuesday, April 12,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15911729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shupatil@iu.edu" TargetMode="External"/><Relationship Id="rId3" Type="http://schemas.openxmlformats.org/officeDocument/2006/relationships/image" Target="../media/image2.png"/><Relationship Id="rId7" Type="http://schemas.openxmlformats.org/officeDocument/2006/relationships/hyperlink" Target="mailto:athanand@iu.edu"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mailto:sriramas@i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48">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rendering of white sound waves on a black background">
            <a:extLst>
              <a:ext uri="{FF2B5EF4-FFF2-40B4-BE49-F238E27FC236}">
                <a16:creationId xmlns:a16="http://schemas.microsoft.com/office/drawing/2014/main" id="{8C4EFA06-7D90-3AB2-762C-D1933228CF1B}"/>
              </a:ext>
            </a:extLst>
          </p:cNvPr>
          <p:cNvPicPr>
            <a:picLocks noChangeAspect="1"/>
          </p:cNvPicPr>
          <p:nvPr/>
        </p:nvPicPr>
        <p:blipFill rotWithShape="1">
          <a:blip r:embed="rId2"/>
          <a:srcRect t="24061" b="27153"/>
          <a:stretch/>
        </p:blipFill>
        <p:spPr>
          <a:xfrm>
            <a:off x="-2" y="10"/>
            <a:ext cx="12192002" cy="4461036"/>
          </a:xfrm>
          <a:prstGeom prst="rect">
            <a:avLst/>
          </a:prstGeom>
        </p:spPr>
      </p:pic>
      <p:sp>
        <p:nvSpPr>
          <p:cNvPr id="59" name="Rectangle 50">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2">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Shape 54">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Rectangle 56">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D488C4-4ACC-D440-8F1A-2305BE719515}"/>
              </a:ext>
            </a:extLst>
          </p:cNvPr>
          <p:cNvSpPr>
            <a:spLocks noGrp="1"/>
          </p:cNvSpPr>
          <p:nvPr>
            <p:ph type="ctrTitle"/>
          </p:nvPr>
        </p:nvSpPr>
        <p:spPr>
          <a:xfrm>
            <a:off x="1383808" y="2990247"/>
            <a:ext cx="9436593" cy="1171556"/>
          </a:xfrm>
        </p:spPr>
        <p:txBody>
          <a:bodyPr>
            <a:normAutofit/>
          </a:bodyPr>
          <a:lstStyle/>
          <a:p>
            <a:r>
              <a:rPr lang="en-US" sz="3200" b="0" dirty="0">
                <a:solidFill>
                  <a:schemeClr val="bg1"/>
                </a:solidFill>
                <a:latin typeface="Times New Roman" panose="02020603050405020304" pitchFamily="18" charset="0"/>
                <a:cs typeface="Times New Roman" panose="02020603050405020304" pitchFamily="18" charset="0"/>
              </a:rPr>
              <a:t>HOME CREDIT LOAN RISK</a:t>
            </a:r>
            <a:br>
              <a:rPr lang="en-US" sz="3600" b="0" dirty="0">
                <a:solidFill>
                  <a:schemeClr val="bg1"/>
                </a:solidFill>
                <a:latin typeface="Times New Roman" panose="02020603050405020304" pitchFamily="18" charset="0"/>
                <a:cs typeface="Times New Roman" panose="02020603050405020304" pitchFamily="18" charset="0"/>
              </a:rPr>
            </a:br>
            <a:r>
              <a:rPr lang="en-US" sz="2400" b="0" dirty="0">
                <a:solidFill>
                  <a:schemeClr val="bg1"/>
                </a:solidFill>
                <a:latin typeface="Times New Roman" panose="02020603050405020304" pitchFamily="18" charset="0"/>
                <a:cs typeface="Times New Roman" panose="02020603050405020304" pitchFamily="18" charset="0"/>
              </a:rPr>
              <a:t>Group 5</a:t>
            </a:r>
          </a:p>
        </p:txBody>
      </p:sp>
      <p:pic>
        <p:nvPicPr>
          <p:cNvPr id="5" name="Picture 4" descr="A picture containing text, person&#10;&#10;Description automatically generated">
            <a:extLst>
              <a:ext uri="{FF2B5EF4-FFF2-40B4-BE49-F238E27FC236}">
                <a16:creationId xmlns:a16="http://schemas.microsoft.com/office/drawing/2014/main" id="{CC20547B-16E4-74A9-8A40-6966F61CA86C}"/>
              </a:ext>
            </a:extLst>
          </p:cNvPr>
          <p:cNvPicPr>
            <a:picLocks noChangeAspect="1"/>
          </p:cNvPicPr>
          <p:nvPr/>
        </p:nvPicPr>
        <p:blipFill rotWithShape="1">
          <a:blip r:embed="rId3"/>
          <a:srcRect l="4729" t="30334" r="2497" b="1191"/>
          <a:stretch/>
        </p:blipFill>
        <p:spPr>
          <a:xfrm>
            <a:off x="2705458" y="4675463"/>
            <a:ext cx="1478865" cy="1516135"/>
          </a:xfrm>
          <a:prstGeom prst="ellipse">
            <a:avLst/>
          </a:prstGeom>
        </p:spPr>
      </p:pic>
      <p:pic>
        <p:nvPicPr>
          <p:cNvPr id="7" name="Picture 6" descr="A person with a beard and glasses&#10;&#10;Description automatically generated with medium confidence">
            <a:extLst>
              <a:ext uri="{FF2B5EF4-FFF2-40B4-BE49-F238E27FC236}">
                <a16:creationId xmlns:a16="http://schemas.microsoft.com/office/drawing/2014/main" id="{671FF4CE-C6FB-0A74-F9DA-399364BB1AF2}"/>
              </a:ext>
            </a:extLst>
          </p:cNvPr>
          <p:cNvPicPr>
            <a:picLocks noChangeAspect="1"/>
          </p:cNvPicPr>
          <p:nvPr/>
        </p:nvPicPr>
        <p:blipFill rotWithShape="1">
          <a:blip r:embed="rId4"/>
          <a:srcRect t="30027"/>
          <a:stretch/>
        </p:blipFill>
        <p:spPr>
          <a:xfrm>
            <a:off x="4583754" y="4639351"/>
            <a:ext cx="1502588" cy="1517757"/>
          </a:xfrm>
          <a:prstGeom prst="ellipse">
            <a:avLst/>
          </a:prstGeom>
        </p:spPr>
      </p:pic>
      <p:pic>
        <p:nvPicPr>
          <p:cNvPr id="10" name="Picture 9" descr="A picture containing text, person, screenshot&#10;&#10;Description automatically generated">
            <a:extLst>
              <a:ext uri="{FF2B5EF4-FFF2-40B4-BE49-F238E27FC236}">
                <a16:creationId xmlns:a16="http://schemas.microsoft.com/office/drawing/2014/main" id="{B0433EA2-B918-2FC6-0A79-D09E4BD83B40}"/>
              </a:ext>
            </a:extLst>
          </p:cNvPr>
          <p:cNvPicPr>
            <a:picLocks noChangeAspect="1"/>
          </p:cNvPicPr>
          <p:nvPr/>
        </p:nvPicPr>
        <p:blipFill rotWithShape="1">
          <a:blip r:embed="rId5"/>
          <a:srcRect l="3597" t="31072" r="19013" b="2096"/>
          <a:stretch/>
        </p:blipFill>
        <p:spPr>
          <a:xfrm>
            <a:off x="6482962" y="4639332"/>
            <a:ext cx="1526432" cy="1490478"/>
          </a:xfrm>
          <a:prstGeom prst="ellipse">
            <a:avLst/>
          </a:prstGeom>
        </p:spPr>
      </p:pic>
      <p:pic>
        <p:nvPicPr>
          <p:cNvPr id="14" name="Picture 13" descr="A person with long hair&#10;&#10;Description automatically generated with low confidence">
            <a:extLst>
              <a:ext uri="{FF2B5EF4-FFF2-40B4-BE49-F238E27FC236}">
                <a16:creationId xmlns:a16="http://schemas.microsoft.com/office/drawing/2014/main" id="{F38C4502-EA68-74D8-1656-56C80992325B}"/>
              </a:ext>
            </a:extLst>
          </p:cNvPr>
          <p:cNvPicPr>
            <a:picLocks noChangeAspect="1"/>
          </p:cNvPicPr>
          <p:nvPr/>
        </p:nvPicPr>
        <p:blipFill rotWithShape="1">
          <a:blip r:embed="rId6"/>
          <a:srcRect l="2312" t="29216" r="3618" b="2471"/>
          <a:stretch/>
        </p:blipFill>
        <p:spPr>
          <a:xfrm>
            <a:off x="8402171" y="4666630"/>
            <a:ext cx="1524686" cy="1490478"/>
          </a:xfrm>
          <a:prstGeom prst="ellipse">
            <a:avLst/>
          </a:prstGeom>
          <a:effectLst>
            <a:softEdge rad="0"/>
          </a:effectLst>
        </p:spPr>
      </p:pic>
      <p:sp>
        <p:nvSpPr>
          <p:cNvPr id="15" name="TextBox 14">
            <a:extLst>
              <a:ext uri="{FF2B5EF4-FFF2-40B4-BE49-F238E27FC236}">
                <a16:creationId xmlns:a16="http://schemas.microsoft.com/office/drawing/2014/main" id="{66DDFF92-B620-E45F-CC07-72947DF640F0}"/>
              </a:ext>
            </a:extLst>
          </p:cNvPr>
          <p:cNvSpPr txBox="1"/>
          <p:nvPr/>
        </p:nvSpPr>
        <p:spPr>
          <a:xfrm>
            <a:off x="2597835" y="6228197"/>
            <a:ext cx="7423827" cy="830997"/>
          </a:xfrm>
          <a:prstGeom prst="rect">
            <a:avLst/>
          </a:prstGeom>
          <a:noFill/>
        </p:spPr>
        <p:txBody>
          <a:bodyPr wrap="none" rtlCol="0">
            <a:spAutoFit/>
          </a:bodyPr>
          <a:lstStyle/>
          <a:p>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Athulya</a:t>
            </a:r>
            <a:r>
              <a:rPr lang="en-US" sz="1200" dirty="0">
                <a:solidFill>
                  <a:schemeClr val="bg1"/>
                </a:solidFill>
                <a:latin typeface="Times New Roman" panose="02020603050405020304" pitchFamily="18" charset="0"/>
                <a:cs typeface="Times New Roman" panose="02020603050405020304" pitchFamily="18" charset="0"/>
              </a:rPr>
              <a:t> Anand	         Shubham Patil	      </a:t>
            </a:r>
            <a:r>
              <a:rPr lang="en-US" sz="1200" dirty="0" err="1">
                <a:solidFill>
                  <a:schemeClr val="bg1"/>
                </a:solidFill>
                <a:latin typeface="Times New Roman" panose="02020603050405020304" pitchFamily="18" charset="0"/>
                <a:cs typeface="Times New Roman" panose="02020603050405020304" pitchFamily="18" charset="0"/>
              </a:rPr>
              <a:t>Sricharraan</a:t>
            </a:r>
            <a:r>
              <a:rPr lang="en-US" sz="1200" dirty="0">
                <a:solidFill>
                  <a:schemeClr val="bg1"/>
                </a:solidFill>
                <a:latin typeface="Times New Roman" panose="02020603050405020304" pitchFamily="18" charset="0"/>
                <a:cs typeface="Times New Roman" panose="02020603050405020304" pitchFamily="18" charset="0"/>
              </a:rPr>
              <a:t> Ramaswamy                      Varsha R</a:t>
            </a:r>
          </a:p>
          <a:p>
            <a:r>
              <a:rPr lang="en-US" sz="1200" dirty="0">
                <a:solidFill>
                  <a:schemeClr val="bg1"/>
                </a:solidFill>
                <a:latin typeface="Times New Roman" panose="02020603050405020304" pitchFamily="18" charset="0"/>
                <a:cs typeface="Times New Roman" panose="02020603050405020304" pitchFamily="18" charset="0"/>
              </a:rPr>
              <a:t>     2000923101                                2000938033                         2000855651                                          2000751388</a:t>
            </a:r>
          </a:p>
          <a:p>
            <a:r>
              <a:rPr lang="en-US" sz="1200"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athanand@iu.edu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shupatil@iu.edu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sriramas@iu.edu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varavi@iu.edu</a:t>
            </a:r>
            <a:endParaRPr lang="en-US" sz="1200" dirty="0">
              <a:solidFill>
                <a:schemeClr val="bg1"/>
              </a:solidFill>
              <a:latin typeface="Times New Roman" panose="02020603050405020304" pitchFamily="18" charset="0"/>
              <a:cs typeface="Times New Roman" panose="02020603050405020304" pitchFamily="18" charset="0"/>
            </a:endParaRPr>
          </a:p>
          <a:p>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356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7CE0ED-670A-44ED-9267-236A77A51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055566-9B78-4577-BB88-C1E139BA1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 y="1"/>
            <a:ext cx="12192003" cy="6858000"/>
          </a:xfrm>
          <a:prstGeom prst="rect">
            <a:avLst/>
          </a:prstGeom>
          <a:gradFill>
            <a:gsLst>
              <a:gs pos="0">
                <a:schemeClr val="accent6"/>
              </a:gs>
              <a:gs pos="100000">
                <a:schemeClr val="accent5">
                  <a:alpha val="83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9456B12-3135-4942-BC5C-B111CAEFE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200" y="-2"/>
            <a:ext cx="11733692" cy="6869065"/>
          </a:xfrm>
          <a:prstGeom prst="rect">
            <a:avLst/>
          </a:prstGeom>
          <a:gradFill>
            <a:gsLst>
              <a:gs pos="0">
                <a:schemeClr val="accent2">
                  <a:lumMod val="60000"/>
                  <a:lumOff val="40000"/>
                  <a:alpha val="48000"/>
                </a:schemeClr>
              </a:gs>
              <a:gs pos="99000">
                <a:schemeClr val="accent2">
                  <a:alpha val="57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4EA8068-5C49-4225-8B62-3E3C30BF7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886" cy="6880604"/>
          </a:xfrm>
          <a:prstGeom prst="rect">
            <a:avLst/>
          </a:prstGeom>
          <a:gradFill>
            <a:gsLst>
              <a:gs pos="0">
                <a:schemeClr val="accent2">
                  <a:lumMod val="60000"/>
                  <a:lumOff val="40000"/>
                  <a:alpha val="19000"/>
                </a:schemeClr>
              </a:gs>
              <a:gs pos="99000">
                <a:schemeClr val="accent2">
                  <a:alpha val="21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0EE5648-70CA-4800-81EE-40F5CD1A3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95039" y="-2895044"/>
            <a:ext cx="6400799" cy="12190885"/>
          </a:xfrm>
          <a:prstGeom prst="rect">
            <a:avLst/>
          </a:prstGeom>
          <a:gradFill>
            <a:gsLst>
              <a:gs pos="8000">
                <a:schemeClr val="accent5">
                  <a:alpha val="38000"/>
                </a:schemeClr>
              </a:gs>
              <a:gs pos="100000">
                <a:schemeClr val="accent6">
                  <a:lumMod val="75000"/>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7AFF7D4-CC1C-7D4C-BD89-8C162359B2BC}"/>
              </a:ext>
            </a:extLst>
          </p:cNvPr>
          <p:cNvSpPr>
            <a:spLocks noGrp="1"/>
          </p:cNvSpPr>
          <p:nvPr>
            <p:ph type="subTitle" idx="1"/>
          </p:nvPr>
        </p:nvSpPr>
        <p:spPr>
          <a:xfrm>
            <a:off x="2505657" y="374779"/>
            <a:ext cx="7179560" cy="516920"/>
          </a:xfrm>
        </p:spPr>
        <p:txBody>
          <a:bodyPr anchor="ctr">
            <a:noAutofit/>
          </a:bodyPr>
          <a:lstStyle/>
          <a:p>
            <a:r>
              <a:rPr lang="en-US" sz="2800" dirty="0">
                <a:solidFill>
                  <a:srgbClr val="002060"/>
                </a:solidFill>
                <a:latin typeface="Times New Roman" panose="02020603050405020304" pitchFamily="18" charset="0"/>
                <a:cs typeface="Times New Roman" panose="02020603050405020304" pitchFamily="18" charset="0"/>
              </a:rPr>
              <a:t>Conclusion &amp; next steps</a:t>
            </a:r>
          </a:p>
        </p:txBody>
      </p:sp>
      <p:sp>
        <p:nvSpPr>
          <p:cNvPr id="31" name="Rectangle 30">
            <a:extLst>
              <a:ext uri="{FF2B5EF4-FFF2-40B4-BE49-F238E27FC236}">
                <a16:creationId xmlns:a16="http://schemas.microsoft.com/office/drawing/2014/main" id="{5C865637-A524-441B-A1B6-6D38BF9B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708" y="1420764"/>
            <a:ext cx="6857999" cy="4038605"/>
          </a:xfrm>
          <a:prstGeom prst="rect">
            <a:avLst/>
          </a:prstGeom>
          <a:gradFill>
            <a:gsLst>
              <a:gs pos="0">
                <a:schemeClr val="accent5">
                  <a:alpha val="0"/>
                </a:schemeClr>
              </a:gs>
              <a:gs pos="99000">
                <a:schemeClr val="accent4">
                  <a:lumMod val="60000"/>
                  <a:lumOff val="40000"/>
                  <a:alpha val="60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559A662-54F5-47C0-8F66-AEA2B861C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168948">
            <a:off x="1535724" y="1053996"/>
            <a:ext cx="5005754" cy="5005754"/>
          </a:xfrm>
          <a:prstGeom prst="ellipse">
            <a:avLst/>
          </a:prstGeom>
          <a:gradFill>
            <a:gsLst>
              <a:gs pos="31000">
                <a:schemeClr val="accent6">
                  <a:alpha val="0"/>
                </a:schemeClr>
              </a:gs>
              <a:gs pos="85000">
                <a:schemeClr val="accent6">
                  <a:lumMod val="60000"/>
                  <a:lumOff val="40000"/>
                  <a:alpha val="21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0250CF3-917F-1449-A676-91F9E3370DB5}"/>
              </a:ext>
            </a:extLst>
          </p:cNvPr>
          <p:cNvSpPr txBox="1"/>
          <p:nvPr/>
        </p:nvSpPr>
        <p:spPr>
          <a:xfrm>
            <a:off x="456085" y="1266477"/>
            <a:ext cx="11220518" cy="501675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Phase 1 involved the analysis and study of our dataset.</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cleaned the data and selected only the features that were relevant to the prediction and target variable.</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highlighted data that was performing OHE and used imputing methods to clean it up before feeding it to the model.</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were able to build a baseline process and grasp the accuracies of models like logistic regression, naïve bayes, and Random forest through experimentation.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 the train dataset, we found underfitting in naive bayes and overfitting in Random Forest based on the results of the models.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best model that we could get for Phase 1 was Logistic Regression which gave a training accuracy of 91.9 % and the Kaggle submission accuracy of 73.08%.</a:t>
            </a:r>
          </a:p>
        </p:txBody>
      </p:sp>
    </p:spTree>
    <p:extLst>
      <p:ext uri="{BB962C8B-B14F-4D97-AF65-F5344CB8AC3E}">
        <p14:creationId xmlns:p14="http://schemas.microsoft.com/office/powerpoint/2010/main" val="3742384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7CE0ED-670A-44ED-9267-236A77A51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055566-9B78-4577-BB88-C1E139BA1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 y="1"/>
            <a:ext cx="12192003" cy="6858000"/>
          </a:xfrm>
          <a:prstGeom prst="rect">
            <a:avLst/>
          </a:prstGeom>
          <a:gradFill>
            <a:gsLst>
              <a:gs pos="0">
                <a:schemeClr val="accent6"/>
              </a:gs>
              <a:gs pos="100000">
                <a:schemeClr val="accent5">
                  <a:alpha val="83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9456B12-3135-4942-BC5C-B111CAEFE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200" y="-2"/>
            <a:ext cx="11733692" cy="6869065"/>
          </a:xfrm>
          <a:prstGeom prst="rect">
            <a:avLst/>
          </a:prstGeom>
          <a:gradFill>
            <a:gsLst>
              <a:gs pos="0">
                <a:schemeClr val="accent2">
                  <a:lumMod val="60000"/>
                  <a:lumOff val="40000"/>
                  <a:alpha val="48000"/>
                </a:schemeClr>
              </a:gs>
              <a:gs pos="99000">
                <a:schemeClr val="accent2">
                  <a:alpha val="57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4EA8068-5C49-4225-8B62-3E3C30BF7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886" cy="6880604"/>
          </a:xfrm>
          <a:prstGeom prst="rect">
            <a:avLst/>
          </a:prstGeom>
          <a:gradFill>
            <a:gsLst>
              <a:gs pos="0">
                <a:schemeClr val="accent2">
                  <a:lumMod val="60000"/>
                  <a:lumOff val="40000"/>
                  <a:alpha val="19000"/>
                </a:schemeClr>
              </a:gs>
              <a:gs pos="99000">
                <a:schemeClr val="accent2">
                  <a:alpha val="21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0EE5648-70CA-4800-81EE-40F5CD1A3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95039" y="-2895044"/>
            <a:ext cx="6400799" cy="12190885"/>
          </a:xfrm>
          <a:prstGeom prst="rect">
            <a:avLst/>
          </a:prstGeom>
          <a:gradFill>
            <a:gsLst>
              <a:gs pos="8000">
                <a:schemeClr val="accent5">
                  <a:alpha val="38000"/>
                </a:schemeClr>
              </a:gs>
              <a:gs pos="100000">
                <a:schemeClr val="accent6">
                  <a:lumMod val="75000"/>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7AFF7D4-CC1C-7D4C-BD89-8C162359B2BC}"/>
              </a:ext>
            </a:extLst>
          </p:cNvPr>
          <p:cNvSpPr>
            <a:spLocks noGrp="1"/>
          </p:cNvSpPr>
          <p:nvPr>
            <p:ph type="subTitle" idx="1"/>
          </p:nvPr>
        </p:nvSpPr>
        <p:spPr>
          <a:xfrm>
            <a:off x="2740047" y="340331"/>
            <a:ext cx="6498525" cy="516920"/>
          </a:xfrm>
        </p:spPr>
        <p:txBody>
          <a:bodyPr anchor="ctr">
            <a:noAutofit/>
          </a:bodyPr>
          <a:lstStyle/>
          <a:p>
            <a:r>
              <a:rPr lang="en-US" sz="2800" dirty="0">
                <a:solidFill>
                  <a:srgbClr val="002060"/>
                </a:solidFill>
                <a:latin typeface="Times New Roman" panose="02020603050405020304" pitchFamily="18" charset="0"/>
                <a:cs typeface="Times New Roman" panose="02020603050405020304" pitchFamily="18" charset="0"/>
              </a:rPr>
              <a:t>Project description</a:t>
            </a:r>
          </a:p>
        </p:txBody>
      </p:sp>
      <p:sp>
        <p:nvSpPr>
          <p:cNvPr id="31" name="Rectangle 30">
            <a:extLst>
              <a:ext uri="{FF2B5EF4-FFF2-40B4-BE49-F238E27FC236}">
                <a16:creationId xmlns:a16="http://schemas.microsoft.com/office/drawing/2014/main" id="{5C865637-A524-441B-A1B6-6D38BF9B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708" y="1420764"/>
            <a:ext cx="6857999" cy="4038605"/>
          </a:xfrm>
          <a:prstGeom prst="rect">
            <a:avLst/>
          </a:prstGeom>
          <a:gradFill>
            <a:gsLst>
              <a:gs pos="0">
                <a:schemeClr val="accent5">
                  <a:alpha val="0"/>
                </a:schemeClr>
              </a:gs>
              <a:gs pos="99000">
                <a:schemeClr val="accent4">
                  <a:lumMod val="60000"/>
                  <a:lumOff val="40000"/>
                  <a:alpha val="60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559A662-54F5-47C0-8F66-AEA2B861C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168948">
            <a:off x="1535724" y="1053996"/>
            <a:ext cx="5005754" cy="5005754"/>
          </a:xfrm>
          <a:prstGeom prst="ellipse">
            <a:avLst/>
          </a:prstGeom>
          <a:gradFill>
            <a:gsLst>
              <a:gs pos="31000">
                <a:schemeClr val="accent6">
                  <a:alpha val="0"/>
                </a:schemeClr>
              </a:gs>
              <a:gs pos="85000">
                <a:schemeClr val="accent6">
                  <a:lumMod val="60000"/>
                  <a:lumOff val="40000"/>
                  <a:alpha val="21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0250CF3-917F-1449-A676-91F9E3370DB5}"/>
              </a:ext>
            </a:extLst>
          </p:cNvPr>
          <p:cNvSpPr txBox="1"/>
          <p:nvPr/>
        </p:nvSpPr>
        <p:spPr>
          <a:xfrm>
            <a:off x="456084" y="1266477"/>
            <a:ext cx="11278707" cy="5078313"/>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Home Credit International extracts and uses a variety of different data and modeling approaches in order to predict their clients' repayment capacity, which is their primary goal.</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this phase of our project, we majorly focus on performing an in-depth study of the HCDR data to make the necessary predictions. </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a part of this phase, we shall perform Exploratory Data Analysis, Machine Learning and statistical methods to determine the predictions that we make. </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Phase 1 predominantly involves the following steps:</a:t>
            </a:r>
          </a:p>
          <a:p>
            <a:pPr marL="800100" lvl="1"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Data extraction and preprocessing</a:t>
            </a:r>
          </a:p>
          <a:p>
            <a:pPr marL="800100" lvl="1"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Feature Engineering</a:t>
            </a:r>
          </a:p>
          <a:p>
            <a:pPr marL="800100" lvl="1"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Exploratory Data Analysis</a:t>
            </a:r>
          </a:p>
          <a:p>
            <a:pPr marL="800100" lvl="1"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Visual Exploratory Data Analysis</a:t>
            </a:r>
          </a:p>
          <a:p>
            <a:pPr marL="800100" lvl="1"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Baseline Pipeline</a:t>
            </a:r>
          </a:p>
          <a:p>
            <a:pPr marL="1257300" lvl="2"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Logistic Regression</a:t>
            </a:r>
          </a:p>
          <a:p>
            <a:pPr marL="1257300" lvl="2"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Random Forest Classifier</a:t>
            </a:r>
          </a:p>
          <a:p>
            <a:pPr marL="1257300" lvl="2"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Naïve Bayes</a:t>
            </a:r>
          </a:p>
          <a:p>
            <a:pPr marL="800100" lvl="1" indent="-34290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Model prediction and accuracy check</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19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EDD3D6F-E778-4ED9-8102-7B8FDF632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1"/>
            <a:ext cx="6096002" cy="6858000"/>
          </a:xfrm>
          <a:prstGeom prst="rect">
            <a:avLst/>
          </a:prstGeom>
          <a:gradFill>
            <a:gsLst>
              <a:gs pos="8000">
                <a:schemeClr val="accent6"/>
              </a:gs>
              <a:gs pos="100000">
                <a:schemeClr val="accent5">
                  <a:alpha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98B597-0F5F-4D04-B4A1-6DD8720CB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
            <a:ext cx="6096000" cy="6858002"/>
          </a:xfrm>
          <a:prstGeom prst="rect">
            <a:avLst/>
          </a:prstGeom>
          <a:gradFill>
            <a:gsLst>
              <a:gs pos="31000">
                <a:schemeClr val="accent5">
                  <a:lumMod val="60000"/>
                  <a:lumOff val="40000"/>
                  <a:alpha val="0"/>
                </a:schemeClr>
              </a:gs>
              <a:gs pos="99000">
                <a:schemeClr val="accent2">
                  <a:lumMod val="75000"/>
                  <a:alpha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401" y="609599"/>
            <a:ext cx="6858003" cy="5638801"/>
          </a:xfrm>
          <a:prstGeom prst="rect">
            <a:avLst/>
          </a:prstGeom>
          <a:gradFill>
            <a:gsLst>
              <a:gs pos="0">
                <a:schemeClr val="accent6">
                  <a:alpha val="0"/>
                </a:schemeClr>
              </a:gs>
              <a:gs pos="72000">
                <a:schemeClr val="accent2">
                  <a:alpha val="46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2490715"/>
            <a:ext cx="6096003" cy="4367283"/>
          </a:xfrm>
          <a:prstGeom prst="rect">
            <a:avLst/>
          </a:prstGeom>
          <a:gradFill>
            <a:gsLst>
              <a:gs pos="0">
                <a:schemeClr val="accent6">
                  <a:alpha val="0"/>
                </a:schemeClr>
              </a:gs>
              <a:gs pos="72000">
                <a:schemeClr val="accent5">
                  <a:alpha val="1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6">
                  <a:alpha val="3000"/>
                </a:schemeClr>
              </a:gs>
              <a:gs pos="100000">
                <a:schemeClr val="accent6">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47AFF7D4-CC1C-7D4C-BD89-8C162359B2BC}"/>
              </a:ext>
            </a:extLst>
          </p:cNvPr>
          <p:cNvSpPr>
            <a:spLocks noGrp="1"/>
          </p:cNvSpPr>
          <p:nvPr>
            <p:ph type="subTitle" idx="1"/>
          </p:nvPr>
        </p:nvSpPr>
        <p:spPr>
          <a:xfrm>
            <a:off x="1371600" y="835862"/>
            <a:ext cx="4282141" cy="1317672"/>
          </a:xfrm>
        </p:spPr>
        <p:txBody>
          <a:bodyPr anchor="b">
            <a:normAutofit/>
          </a:bodyPr>
          <a:lstStyle/>
          <a:p>
            <a:r>
              <a:rPr lang="en-US" sz="1800" dirty="0">
                <a:solidFill>
                  <a:schemeClr val="bg1"/>
                </a:solidFill>
                <a:latin typeface="Times New Roman" panose="02020603050405020304" pitchFamily="18" charset="0"/>
                <a:cs typeface="Times New Roman" panose="02020603050405020304" pitchFamily="18" charset="0"/>
              </a:rPr>
              <a:t>Overall Workflow</a:t>
            </a:r>
          </a:p>
        </p:txBody>
      </p:sp>
      <p:pic>
        <p:nvPicPr>
          <p:cNvPr id="5" name="Picture 4" descr="Diagram&#10;&#10;Description automatically generated">
            <a:extLst>
              <a:ext uri="{FF2B5EF4-FFF2-40B4-BE49-F238E27FC236}">
                <a16:creationId xmlns:a16="http://schemas.microsoft.com/office/drawing/2014/main" id="{2B2AD0FC-A65E-1542-928A-8C91A0A2E53A}"/>
              </a:ext>
            </a:extLst>
          </p:cNvPr>
          <p:cNvPicPr>
            <a:picLocks noChangeAspect="1"/>
          </p:cNvPicPr>
          <p:nvPr/>
        </p:nvPicPr>
        <p:blipFill rotWithShape="1">
          <a:blip r:embed="rId2"/>
          <a:srcRect r="1492"/>
          <a:stretch/>
        </p:blipFill>
        <p:spPr>
          <a:xfrm>
            <a:off x="6553198" y="365112"/>
            <a:ext cx="5342165" cy="6127775"/>
          </a:xfrm>
          <a:prstGeom prst="rect">
            <a:avLst/>
          </a:prstGeom>
        </p:spPr>
      </p:pic>
    </p:spTree>
    <p:extLst>
      <p:ext uri="{BB962C8B-B14F-4D97-AF65-F5344CB8AC3E}">
        <p14:creationId xmlns:p14="http://schemas.microsoft.com/office/powerpoint/2010/main" val="248233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C2EDD57-A6AF-4C75-9E04-0F8F4D565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A4AA7FE-02D8-4A32-8A5D-F26FBEEE1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0C111FC-6A33-43DC-B98B-D3D341F4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567" y="116580"/>
            <a:ext cx="6346209"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73DE73B-0A74-4051-8584-9A228FCC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9586" y="2471590"/>
            <a:ext cx="2659780"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79E83F3-34D7-4570-A7FD-15F66C3A3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72450" y="728296"/>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47AFF7D4-CC1C-7D4C-BD89-8C162359B2BC}"/>
              </a:ext>
            </a:extLst>
          </p:cNvPr>
          <p:cNvSpPr>
            <a:spLocks noGrp="1"/>
          </p:cNvSpPr>
          <p:nvPr>
            <p:ph type="subTitle" idx="1"/>
          </p:nvPr>
        </p:nvSpPr>
        <p:spPr>
          <a:xfrm>
            <a:off x="1023471" y="1831854"/>
            <a:ext cx="4506259" cy="1597145"/>
          </a:xfrm>
        </p:spPr>
        <p:txBody>
          <a:bodyPr>
            <a:normAutofit/>
          </a:bodyPr>
          <a:lstStyle/>
          <a:p>
            <a:r>
              <a:rPr lang="en-US" sz="2000" dirty="0">
                <a:solidFill>
                  <a:schemeClr val="bg1"/>
                </a:solidFill>
                <a:latin typeface="Times New Roman" panose="02020603050405020304" pitchFamily="18" charset="0"/>
                <a:cs typeface="Times New Roman" panose="02020603050405020304" pitchFamily="18" charset="0"/>
              </a:rPr>
              <a:t>Correlation heatmaps</a:t>
            </a:r>
          </a:p>
        </p:txBody>
      </p:sp>
      <p:pic>
        <p:nvPicPr>
          <p:cNvPr id="7" name="Picture 6" descr="Diagram, schematic&#10;&#10;Description automatically generated">
            <a:extLst>
              <a:ext uri="{FF2B5EF4-FFF2-40B4-BE49-F238E27FC236}">
                <a16:creationId xmlns:a16="http://schemas.microsoft.com/office/drawing/2014/main" id="{D03D1AB5-473F-2148-A527-F29E6BF8DFF4}"/>
              </a:ext>
            </a:extLst>
          </p:cNvPr>
          <p:cNvPicPr>
            <a:picLocks noChangeAspect="1"/>
          </p:cNvPicPr>
          <p:nvPr/>
        </p:nvPicPr>
        <p:blipFill>
          <a:blip r:embed="rId2"/>
          <a:stretch>
            <a:fillRect/>
          </a:stretch>
        </p:blipFill>
        <p:spPr>
          <a:xfrm>
            <a:off x="7228927" y="576910"/>
            <a:ext cx="3670394" cy="2675901"/>
          </a:xfrm>
          <a:prstGeom prst="rect">
            <a:avLst/>
          </a:prstGeom>
        </p:spPr>
      </p:pic>
      <p:pic>
        <p:nvPicPr>
          <p:cNvPr id="5" name="Picture 4" descr="Diagram&#10;&#10;Description automatically generated">
            <a:extLst>
              <a:ext uri="{FF2B5EF4-FFF2-40B4-BE49-F238E27FC236}">
                <a16:creationId xmlns:a16="http://schemas.microsoft.com/office/drawing/2014/main" id="{F9266F49-2D64-DF49-A35D-92509AE666CE}"/>
              </a:ext>
            </a:extLst>
          </p:cNvPr>
          <p:cNvPicPr>
            <a:picLocks noChangeAspect="1"/>
          </p:cNvPicPr>
          <p:nvPr/>
        </p:nvPicPr>
        <p:blipFill>
          <a:blip r:embed="rId3"/>
          <a:stretch>
            <a:fillRect/>
          </a:stretch>
        </p:blipFill>
        <p:spPr>
          <a:xfrm>
            <a:off x="7228927" y="3574546"/>
            <a:ext cx="3947980" cy="2675903"/>
          </a:xfrm>
          <a:prstGeom prst="rect">
            <a:avLst/>
          </a:prstGeom>
        </p:spPr>
      </p:pic>
      <p:sp>
        <p:nvSpPr>
          <p:cNvPr id="8" name="TextBox 7">
            <a:extLst>
              <a:ext uri="{FF2B5EF4-FFF2-40B4-BE49-F238E27FC236}">
                <a16:creationId xmlns:a16="http://schemas.microsoft.com/office/drawing/2014/main" id="{0C9D788C-3C78-AF40-830E-A0469CCC1CAA}"/>
              </a:ext>
            </a:extLst>
          </p:cNvPr>
          <p:cNvSpPr txBox="1"/>
          <p:nvPr/>
        </p:nvSpPr>
        <p:spPr>
          <a:xfrm>
            <a:off x="7984671" y="6246447"/>
            <a:ext cx="3071225"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Fig 2: Correlation on Application_train dataset</a:t>
            </a:r>
          </a:p>
        </p:txBody>
      </p:sp>
      <p:sp>
        <p:nvSpPr>
          <p:cNvPr id="22" name="TextBox 21">
            <a:extLst>
              <a:ext uri="{FF2B5EF4-FFF2-40B4-BE49-F238E27FC236}">
                <a16:creationId xmlns:a16="http://schemas.microsoft.com/office/drawing/2014/main" id="{8F3DEA4F-5D44-8E45-BB6D-A5A88079F30B}"/>
              </a:ext>
            </a:extLst>
          </p:cNvPr>
          <p:cNvSpPr txBox="1"/>
          <p:nvPr/>
        </p:nvSpPr>
        <p:spPr>
          <a:xfrm>
            <a:off x="7826300" y="3172921"/>
            <a:ext cx="3002297"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Fig 1: Correlation on Application_test dataset</a:t>
            </a:r>
          </a:p>
        </p:txBody>
      </p:sp>
    </p:spTree>
    <p:extLst>
      <p:ext uri="{BB962C8B-B14F-4D97-AF65-F5344CB8AC3E}">
        <p14:creationId xmlns:p14="http://schemas.microsoft.com/office/powerpoint/2010/main" val="120009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00C61D4-1494-4B72-A2DD-C16D9ECAD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alpha val="72000"/>
                </a:schemeClr>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47AFF7D4-CC1C-7D4C-BD89-8C162359B2BC}"/>
              </a:ext>
            </a:extLst>
          </p:cNvPr>
          <p:cNvSpPr>
            <a:spLocks noGrp="1"/>
          </p:cNvSpPr>
          <p:nvPr>
            <p:ph type="subTitle" idx="1"/>
          </p:nvPr>
        </p:nvSpPr>
        <p:spPr>
          <a:xfrm>
            <a:off x="764275" y="457199"/>
            <a:ext cx="2838733" cy="1549021"/>
          </a:xfrm>
        </p:spPr>
        <p:txBody>
          <a:bodyPr anchor="b">
            <a:normAutofit/>
          </a:bodyPr>
          <a:lstStyle/>
          <a:p>
            <a:r>
              <a:rPr lang="en-US" sz="1800" dirty="0">
                <a:solidFill>
                  <a:schemeClr val="bg1"/>
                </a:solidFill>
                <a:latin typeface="Times New Roman" panose="02020603050405020304" pitchFamily="18" charset="0"/>
                <a:cs typeface="Times New Roman" panose="02020603050405020304" pitchFamily="18" charset="0"/>
              </a:rPr>
              <a:t>Visual exploratory data analysis</a:t>
            </a:r>
          </a:p>
        </p:txBody>
      </p:sp>
      <p:pic>
        <p:nvPicPr>
          <p:cNvPr id="22" name="Picture 21" descr="Chart, pie chart&#10;&#10;Description automatically generated">
            <a:extLst>
              <a:ext uri="{FF2B5EF4-FFF2-40B4-BE49-F238E27FC236}">
                <a16:creationId xmlns:a16="http://schemas.microsoft.com/office/drawing/2014/main" id="{291809E6-4F93-014B-A7F1-37F4AE5D197E}"/>
              </a:ext>
            </a:extLst>
          </p:cNvPr>
          <p:cNvPicPr>
            <a:picLocks noChangeAspect="1"/>
          </p:cNvPicPr>
          <p:nvPr/>
        </p:nvPicPr>
        <p:blipFill>
          <a:blip r:embed="rId2"/>
          <a:stretch>
            <a:fillRect/>
          </a:stretch>
        </p:blipFill>
        <p:spPr>
          <a:xfrm>
            <a:off x="4978999" y="457201"/>
            <a:ext cx="2891086" cy="2840492"/>
          </a:xfrm>
          <a:prstGeom prst="rect">
            <a:avLst/>
          </a:prstGeom>
        </p:spPr>
      </p:pic>
      <p:pic>
        <p:nvPicPr>
          <p:cNvPr id="15" name="Picture 14" descr="Chart, bar chart&#10;&#10;Description automatically generated">
            <a:extLst>
              <a:ext uri="{FF2B5EF4-FFF2-40B4-BE49-F238E27FC236}">
                <a16:creationId xmlns:a16="http://schemas.microsoft.com/office/drawing/2014/main" id="{7D7070C4-00EA-5C49-9D9A-DD29965BB0FD}"/>
              </a:ext>
            </a:extLst>
          </p:cNvPr>
          <p:cNvPicPr>
            <a:picLocks noChangeAspect="1"/>
          </p:cNvPicPr>
          <p:nvPr/>
        </p:nvPicPr>
        <p:blipFill>
          <a:blip r:embed="rId3"/>
          <a:stretch>
            <a:fillRect/>
          </a:stretch>
        </p:blipFill>
        <p:spPr>
          <a:xfrm>
            <a:off x="8192462" y="543527"/>
            <a:ext cx="3542338" cy="2754166"/>
          </a:xfrm>
          <a:prstGeom prst="rect">
            <a:avLst/>
          </a:prstGeom>
        </p:spPr>
      </p:pic>
      <p:pic>
        <p:nvPicPr>
          <p:cNvPr id="19" name="Picture 18" descr="Chart, bar chart&#10;&#10;Description automatically generated">
            <a:extLst>
              <a:ext uri="{FF2B5EF4-FFF2-40B4-BE49-F238E27FC236}">
                <a16:creationId xmlns:a16="http://schemas.microsoft.com/office/drawing/2014/main" id="{88D3ED7A-8B23-494B-98CA-30C622A0A18E}"/>
              </a:ext>
            </a:extLst>
          </p:cNvPr>
          <p:cNvPicPr>
            <a:picLocks noChangeAspect="1"/>
          </p:cNvPicPr>
          <p:nvPr/>
        </p:nvPicPr>
        <p:blipFill>
          <a:blip r:embed="rId4"/>
          <a:stretch>
            <a:fillRect/>
          </a:stretch>
        </p:blipFill>
        <p:spPr>
          <a:xfrm>
            <a:off x="4465991" y="3619426"/>
            <a:ext cx="3404094" cy="2740295"/>
          </a:xfrm>
          <a:prstGeom prst="rect">
            <a:avLst/>
          </a:prstGeom>
        </p:spPr>
      </p:pic>
      <p:pic>
        <p:nvPicPr>
          <p:cNvPr id="17" name="Picture 16" descr="Chart, bar chart&#10;&#10;Description automatically generated">
            <a:extLst>
              <a:ext uri="{FF2B5EF4-FFF2-40B4-BE49-F238E27FC236}">
                <a16:creationId xmlns:a16="http://schemas.microsoft.com/office/drawing/2014/main" id="{DC61D103-D05B-BB42-814C-67449B0C9B01}"/>
              </a:ext>
            </a:extLst>
          </p:cNvPr>
          <p:cNvPicPr>
            <a:picLocks noChangeAspect="1"/>
          </p:cNvPicPr>
          <p:nvPr/>
        </p:nvPicPr>
        <p:blipFill>
          <a:blip r:embed="rId5"/>
          <a:stretch>
            <a:fillRect/>
          </a:stretch>
        </p:blipFill>
        <p:spPr>
          <a:xfrm>
            <a:off x="130857" y="3696287"/>
            <a:ext cx="3776883" cy="2483300"/>
          </a:xfrm>
          <a:prstGeom prst="rect">
            <a:avLst/>
          </a:prstGeom>
        </p:spPr>
      </p:pic>
      <p:pic>
        <p:nvPicPr>
          <p:cNvPr id="30" name="Picture 29" descr="Chart, pie chart&#10;&#10;Description automatically generated">
            <a:extLst>
              <a:ext uri="{FF2B5EF4-FFF2-40B4-BE49-F238E27FC236}">
                <a16:creationId xmlns:a16="http://schemas.microsoft.com/office/drawing/2014/main" id="{DE7D2717-359E-A044-B164-C6245AD20172}"/>
              </a:ext>
            </a:extLst>
          </p:cNvPr>
          <p:cNvPicPr>
            <a:picLocks noChangeAspect="1"/>
          </p:cNvPicPr>
          <p:nvPr/>
        </p:nvPicPr>
        <p:blipFill>
          <a:blip r:embed="rId6"/>
          <a:stretch>
            <a:fillRect/>
          </a:stretch>
        </p:blipFill>
        <p:spPr>
          <a:xfrm>
            <a:off x="8442866" y="3608420"/>
            <a:ext cx="3176352" cy="2938853"/>
          </a:xfrm>
          <a:prstGeom prst="rect">
            <a:avLst/>
          </a:prstGeom>
        </p:spPr>
      </p:pic>
      <p:sp>
        <p:nvSpPr>
          <p:cNvPr id="13" name="Subtitle 2">
            <a:extLst>
              <a:ext uri="{FF2B5EF4-FFF2-40B4-BE49-F238E27FC236}">
                <a16:creationId xmlns:a16="http://schemas.microsoft.com/office/drawing/2014/main" id="{5B48B170-F0AB-FB4B-81BD-3488E7A1A2C1}"/>
              </a:ext>
            </a:extLst>
          </p:cNvPr>
          <p:cNvSpPr txBox="1">
            <a:spLocks/>
          </p:cNvSpPr>
          <p:nvPr/>
        </p:nvSpPr>
        <p:spPr>
          <a:xfrm>
            <a:off x="601492" y="2391652"/>
            <a:ext cx="3164297" cy="626651"/>
          </a:xfrm>
          <a:prstGeom prst="rect">
            <a:avLst/>
          </a:prstGeom>
        </p:spPr>
        <p:txBody>
          <a:bodyPr vert="horz" lIns="0" tIns="0" rIns="0" bIns="0" rtlCol="0" anchor="b">
            <a:normAutofit fontScale="85000" lnSpcReduction="10000"/>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rgbClr val="002060"/>
                </a:solidFill>
                <a:latin typeface="Times New Roman" panose="02020603050405020304" pitchFamily="18" charset="0"/>
                <a:cs typeface="Times New Roman" panose="02020603050405020304" pitchFamily="18" charset="0"/>
              </a:rPr>
              <a:t>Categorical data</a:t>
            </a:r>
          </a:p>
          <a:p>
            <a:pPr algn="l"/>
            <a:endParaRPr lang="en-US" sz="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298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0">
            <a:extLst>
              <a:ext uri="{FF2B5EF4-FFF2-40B4-BE49-F238E27FC236}">
                <a16:creationId xmlns:a16="http://schemas.microsoft.com/office/drawing/2014/main" id="{B00C61D4-1494-4B72-A2DD-C16D9ECAD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2">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4">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alpha val="72000"/>
                </a:schemeClr>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56">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Subtitle 2">
            <a:extLst>
              <a:ext uri="{FF2B5EF4-FFF2-40B4-BE49-F238E27FC236}">
                <a16:creationId xmlns:a16="http://schemas.microsoft.com/office/drawing/2014/main" id="{15A02DB5-B455-CC4D-815C-03D3E3B29E84}"/>
              </a:ext>
            </a:extLst>
          </p:cNvPr>
          <p:cNvSpPr txBox="1">
            <a:spLocks/>
          </p:cNvSpPr>
          <p:nvPr/>
        </p:nvSpPr>
        <p:spPr>
          <a:xfrm>
            <a:off x="518437" y="2565779"/>
            <a:ext cx="3458932" cy="731913"/>
          </a:xfrm>
          <a:prstGeom prst="rect">
            <a:avLst/>
          </a:prstGeom>
        </p:spPr>
        <p:txBody>
          <a:bodyPr vert="horz" lIns="0" tIns="0" rIns="0" bIns="0" rtlCol="0" anchor="t">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ct val="0"/>
              </a:spcBef>
              <a:spcAft>
                <a:spcPts val="600"/>
              </a:spcAft>
            </a:pPr>
            <a:r>
              <a:rPr lang="en-US" sz="1800" spc="750" dirty="0">
                <a:solidFill>
                  <a:srgbClr val="002060"/>
                </a:solidFill>
                <a:latin typeface="Times New Roman" panose="02020603050405020304" pitchFamily="18" charset="0"/>
                <a:ea typeface="+mj-ea"/>
                <a:cs typeface="Times New Roman" panose="02020603050405020304" pitchFamily="18" charset="0"/>
              </a:rPr>
              <a:t>Numerical data</a:t>
            </a:r>
          </a:p>
          <a:p>
            <a:pPr algn="l">
              <a:lnSpc>
                <a:spcPct val="100000"/>
              </a:lnSpc>
              <a:spcBef>
                <a:spcPct val="0"/>
              </a:spcBef>
              <a:spcAft>
                <a:spcPts val="600"/>
              </a:spcAft>
            </a:pPr>
            <a:endParaRPr lang="en-US" sz="2000" b="1" spc="750" dirty="0">
              <a:solidFill>
                <a:srgbClr val="002060"/>
              </a:solidFill>
              <a:latin typeface="+mj-lt"/>
              <a:ea typeface="+mj-ea"/>
              <a:cs typeface="+mj-cs"/>
            </a:endParaRPr>
          </a:p>
        </p:txBody>
      </p:sp>
      <p:sp>
        <p:nvSpPr>
          <p:cNvPr id="3" name="Subtitle 2">
            <a:extLst>
              <a:ext uri="{FF2B5EF4-FFF2-40B4-BE49-F238E27FC236}">
                <a16:creationId xmlns:a16="http://schemas.microsoft.com/office/drawing/2014/main" id="{47AFF7D4-CC1C-7D4C-BD89-8C162359B2BC}"/>
              </a:ext>
            </a:extLst>
          </p:cNvPr>
          <p:cNvSpPr>
            <a:spLocks noGrp="1"/>
          </p:cNvSpPr>
          <p:nvPr>
            <p:ph type="subTitle" idx="1"/>
          </p:nvPr>
        </p:nvSpPr>
        <p:spPr>
          <a:xfrm>
            <a:off x="764275" y="457199"/>
            <a:ext cx="2838733" cy="1549021"/>
          </a:xfrm>
        </p:spPr>
        <p:txBody>
          <a:bodyPr vert="horz" lIns="0" tIns="0" rIns="0" bIns="0" rtlCol="0" anchor="b">
            <a:normAutofit/>
          </a:bodyPr>
          <a:lstStyle/>
          <a:p>
            <a:r>
              <a:rPr lang="en-US" sz="1800" dirty="0">
                <a:solidFill>
                  <a:schemeClr val="bg1"/>
                </a:solidFill>
                <a:latin typeface="Times New Roman" panose="02020603050405020304" pitchFamily="18" charset="0"/>
                <a:cs typeface="Times New Roman" panose="02020603050405020304" pitchFamily="18" charset="0"/>
              </a:rPr>
              <a:t>Visual exploratory data analysis</a:t>
            </a:r>
          </a:p>
        </p:txBody>
      </p:sp>
      <p:pic>
        <p:nvPicPr>
          <p:cNvPr id="43" name="Picture 42" descr="Chart, line chart&#10;&#10;Description automatically generated">
            <a:extLst>
              <a:ext uri="{FF2B5EF4-FFF2-40B4-BE49-F238E27FC236}">
                <a16:creationId xmlns:a16="http://schemas.microsoft.com/office/drawing/2014/main" id="{319B50F5-466A-C243-8CCB-AAC460EE65DF}"/>
              </a:ext>
            </a:extLst>
          </p:cNvPr>
          <p:cNvPicPr>
            <a:picLocks noChangeAspect="1"/>
          </p:cNvPicPr>
          <p:nvPr/>
        </p:nvPicPr>
        <p:blipFill>
          <a:blip r:embed="rId2"/>
          <a:stretch>
            <a:fillRect/>
          </a:stretch>
        </p:blipFill>
        <p:spPr>
          <a:xfrm>
            <a:off x="4465991" y="914829"/>
            <a:ext cx="3404094" cy="2382864"/>
          </a:xfrm>
          <a:prstGeom prst="rect">
            <a:avLst/>
          </a:prstGeom>
        </p:spPr>
      </p:pic>
      <p:pic>
        <p:nvPicPr>
          <p:cNvPr id="36" name="Picture 35" descr="Chart, line chart&#10;&#10;Description automatically generated">
            <a:extLst>
              <a:ext uri="{FF2B5EF4-FFF2-40B4-BE49-F238E27FC236}">
                <a16:creationId xmlns:a16="http://schemas.microsoft.com/office/drawing/2014/main" id="{AAB37477-4C73-4944-9920-A43F07658DD6}"/>
              </a:ext>
            </a:extLst>
          </p:cNvPr>
          <p:cNvPicPr>
            <a:picLocks noChangeAspect="1"/>
          </p:cNvPicPr>
          <p:nvPr/>
        </p:nvPicPr>
        <p:blipFill>
          <a:blip r:embed="rId3"/>
          <a:stretch>
            <a:fillRect/>
          </a:stretch>
        </p:blipFill>
        <p:spPr>
          <a:xfrm>
            <a:off x="8192460" y="914829"/>
            <a:ext cx="3542338" cy="2346797"/>
          </a:xfrm>
          <a:prstGeom prst="rect">
            <a:avLst/>
          </a:prstGeom>
        </p:spPr>
      </p:pic>
      <p:pic>
        <p:nvPicPr>
          <p:cNvPr id="46" name="Picture 45" descr="Chart, line chart&#10;&#10;Description automatically generated">
            <a:extLst>
              <a:ext uri="{FF2B5EF4-FFF2-40B4-BE49-F238E27FC236}">
                <a16:creationId xmlns:a16="http://schemas.microsoft.com/office/drawing/2014/main" id="{0A460E10-4A6E-4F48-BB9C-A0EB42408ED7}"/>
              </a:ext>
            </a:extLst>
          </p:cNvPr>
          <p:cNvPicPr>
            <a:picLocks noChangeAspect="1"/>
          </p:cNvPicPr>
          <p:nvPr/>
        </p:nvPicPr>
        <p:blipFill>
          <a:blip r:embed="rId4"/>
          <a:stretch>
            <a:fillRect/>
          </a:stretch>
        </p:blipFill>
        <p:spPr>
          <a:xfrm>
            <a:off x="8296162" y="3424340"/>
            <a:ext cx="3542338" cy="2355654"/>
          </a:xfrm>
          <a:prstGeom prst="rect">
            <a:avLst/>
          </a:prstGeom>
        </p:spPr>
      </p:pic>
      <p:pic>
        <p:nvPicPr>
          <p:cNvPr id="34" name="Picture 33" descr="Chart, line chart&#10;&#10;Description automatically generated">
            <a:extLst>
              <a:ext uri="{FF2B5EF4-FFF2-40B4-BE49-F238E27FC236}">
                <a16:creationId xmlns:a16="http://schemas.microsoft.com/office/drawing/2014/main" id="{D75486D7-2286-1944-85E3-952B27D4AE5D}"/>
              </a:ext>
            </a:extLst>
          </p:cNvPr>
          <p:cNvPicPr>
            <a:picLocks noChangeAspect="1"/>
          </p:cNvPicPr>
          <p:nvPr/>
        </p:nvPicPr>
        <p:blipFill>
          <a:blip r:embed="rId5"/>
          <a:stretch>
            <a:fillRect/>
          </a:stretch>
        </p:blipFill>
        <p:spPr>
          <a:xfrm>
            <a:off x="4266834" y="3424340"/>
            <a:ext cx="4029328" cy="2226203"/>
          </a:xfrm>
          <a:prstGeom prst="rect">
            <a:avLst/>
          </a:prstGeom>
        </p:spPr>
      </p:pic>
    </p:spTree>
    <p:extLst>
      <p:ext uri="{BB962C8B-B14F-4D97-AF65-F5344CB8AC3E}">
        <p14:creationId xmlns:p14="http://schemas.microsoft.com/office/powerpoint/2010/main" val="260010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B00C61D4-1494-4B72-A2DD-C16D9ECAD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alpha val="72000"/>
                </a:schemeClr>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47AFF7D4-CC1C-7D4C-BD89-8C162359B2BC}"/>
              </a:ext>
            </a:extLst>
          </p:cNvPr>
          <p:cNvSpPr>
            <a:spLocks noGrp="1"/>
          </p:cNvSpPr>
          <p:nvPr>
            <p:ph type="subTitle" idx="1"/>
          </p:nvPr>
        </p:nvSpPr>
        <p:spPr>
          <a:xfrm>
            <a:off x="496263" y="457199"/>
            <a:ext cx="3421232" cy="1549021"/>
          </a:xfrm>
        </p:spPr>
        <p:txBody>
          <a:bodyPr vert="horz" lIns="0" tIns="0" rIns="0" bIns="0" rtlCol="0" anchor="b">
            <a:normAutofit/>
          </a:bodyPr>
          <a:lstStyle/>
          <a:p>
            <a:r>
              <a:rPr lang="en-US" sz="1800" dirty="0">
                <a:solidFill>
                  <a:schemeClr val="bg1"/>
                </a:solidFill>
                <a:latin typeface="Times New Roman" panose="02020603050405020304" pitchFamily="18" charset="0"/>
                <a:cs typeface="Times New Roman" panose="02020603050405020304" pitchFamily="18" charset="0"/>
              </a:rPr>
              <a:t>Baseline Pipeline</a:t>
            </a:r>
          </a:p>
        </p:txBody>
      </p:sp>
      <p:pic>
        <p:nvPicPr>
          <p:cNvPr id="5" name="Picture 4" descr="Chart&#10;&#10;Description automatically generated">
            <a:extLst>
              <a:ext uri="{FF2B5EF4-FFF2-40B4-BE49-F238E27FC236}">
                <a16:creationId xmlns:a16="http://schemas.microsoft.com/office/drawing/2014/main" id="{4638CAD1-5407-6549-BA7C-B1EF07930FAC}"/>
              </a:ext>
            </a:extLst>
          </p:cNvPr>
          <p:cNvPicPr>
            <a:picLocks noChangeAspect="1"/>
          </p:cNvPicPr>
          <p:nvPr/>
        </p:nvPicPr>
        <p:blipFill>
          <a:blip r:embed="rId2"/>
          <a:stretch>
            <a:fillRect/>
          </a:stretch>
        </p:blipFill>
        <p:spPr>
          <a:xfrm>
            <a:off x="4038600" y="91338"/>
            <a:ext cx="3404094" cy="2280741"/>
          </a:xfrm>
          <a:prstGeom prst="rect">
            <a:avLst/>
          </a:prstGeom>
        </p:spPr>
      </p:pic>
      <p:pic>
        <p:nvPicPr>
          <p:cNvPr id="11" name="Picture 10" descr="Chart, line chart&#10;&#10;Description automatically generated">
            <a:extLst>
              <a:ext uri="{FF2B5EF4-FFF2-40B4-BE49-F238E27FC236}">
                <a16:creationId xmlns:a16="http://schemas.microsoft.com/office/drawing/2014/main" id="{471758B7-4796-304C-995E-74354F7B0F6A}"/>
              </a:ext>
            </a:extLst>
          </p:cNvPr>
          <p:cNvPicPr>
            <a:picLocks noChangeAspect="1"/>
          </p:cNvPicPr>
          <p:nvPr/>
        </p:nvPicPr>
        <p:blipFill>
          <a:blip r:embed="rId3"/>
          <a:stretch>
            <a:fillRect/>
          </a:stretch>
        </p:blipFill>
        <p:spPr>
          <a:xfrm>
            <a:off x="4038597" y="2294042"/>
            <a:ext cx="3404094" cy="2255211"/>
          </a:xfrm>
          <a:prstGeom prst="rect">
            <a:avLst/>
          </a:prstGeom>
        </p:spPr>
      </p:pic>
      <p:sp>
        <p:nvSpPr>
          <p:cNvPr id="2" name="TextBox 1">
            <a:extLst>
              <a:ext uri="{FF2B5EF4-FFF2-40B4-BE49-F238E27FC236}">
                <a16:creationId xmlns:a16="http://schemas.microsoft.com/office/drawing/2014/main" id="{3E978BB6-99BB-6242-A3E5-602FD8DA8B99}"/>
              </a:ext>
            </a:extLst>
          </p:cNvPr>
          <p:cNvSpPr txBox="1"/>
          <p:nvPr/>
        </p:nvSpPr>
        <p:spPr>
          <a:xfrm>
            <a:off x="121102" y="2947307"/>
            <a:ext cx="3796393" cy="4355038"/>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Collected a set of final columns after considering the thresholds for dropping non-significant columns. </a:t>
            </a:r>
            <a:endParaRPr lang="en-US" sz="1600">
              <a:solidFill>
                <a:srgbClr val="00206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endParaRPr lang="en-US" sz="1600">
              <a:solidFill>
                <a:srgbClr val="00206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Created imputer pipelines to deal with the numerical and Categorical data separately.</a:t>
            </a:r>
            <a:endParaRPr lang="en-US" sz="1600">
              <a:solidFill>
                <a:srgbClr val="002060"/>
              </a:solidFill>
              <a:latin typeface="Times New Roman" panose="02020603050405020304" pitchFamily="18" charset="0"/>
              <a:cs typeface="Times New Roman" panose="02020603050405020304" pitchFamily="18" charset="0"/>
            </a:endParaRPr>
          </a:p>
          <a:p>
            <a:pPr algn="just">
              <a:spcAft>
                <a:spcPts val="600"/>
              </a:spcAft>
            </a:pPr>
            <a:endParaRPr lang="en-US" sz="1600">
              <a:solidFill>
                <a:srgbClr val="00206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Created the data pipeline which deals with the numerical and categorical data.</a:t>
            </a:r>
            <a:endParaRPr lang="en-US" sz="1600">
              <a:solidFill>
                <a:srgbClr val="002060"/>
              </a:solidFill>
              <a:latin typeface="Times New Roman" panose="02020603050405020304" pitchFamily="18" charset="0"/>
              <a:cs typeface="Times New Roman" panose="02020603050405020304" pitchFamily="18" charset="0"/>
            </a:endParaRPr>
          </a:p>
          <a:p>
            <a:pPr algn="just">
              <a:spcAft>
                <a:spcPts val="600"/>
              </a:spcAft>
            </a:pPr>
            <a:endParaRPr lang="en-US" sz="1600">
              <a:solidFill>
                <a:srgbClr val="00206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Once the data is fixed, we create a baseline pipeline which normalizes the data and feeds the data to Model</a:t>
            </a:r>
            <a:r>
              <a:rPr lang="en-US" sz="1600" dirty="0">
                <a:solidFill>
                  <a:srgbClr val="002060"/>
                </a:solidFill>
              </a:rPr>
              <a:t>.</a:t>
            </a:r>
            <a:endParaRPr lang="en-US" sz="1600">
              <a:solidFill>
                <a:srgbClr val="002060"/>
              </a:solidFill>
            </a:endParaRPr>
          </a:p>
          <a:p>
            <a:pPr>
              <a:spcAft>
                <a:spcPts val="600"/>
              </a:spcAft>
            </a:pPr>
            <a:endParaRPr lang="en-US"/>
          </a:p>
        </p:txBody>
      </p:sp>
      <p:pic>
        <p:nvPicPr>
          <p:cNvPr id="17" name="Picture 16" descr="Chart&#10;&#10;Description automatically generated">
            <a:extLst>
              <a:ext uri="{FF2B5EF4-FFF2-40B4-BE49-F238E27FC236}">
                <a16:creationId xmlns:a16="http://schemas.microsoft.com/office/drawing/2014/main" id="{1BA432BA-338D-0E4A-A872-0815289D6D74}"/>
              </a:ext>
            </a:extLst>
          </p:cNvPr>
          <p:cNvPicPr>
            <a:picLocks noChangeAspect="1"/>
          </p:cNvPicPr>
          <p:nvPr/>
        </p:nvPicPr>
        <p:blipFill>
          <a:blip r:embed="rId4"/>
          <a:stretch>
            <a:fillRect/>
          </a:stretch>
        </p:blipFill>
        <p:spPr>
          <a:xfrm>
            <a:off x="4038598" y="4549254"/>
            <a:ext cx="3404094" cy="2295582"/>
          </a:xfrm>
          <a:prstGeom prst="rect">
            <a:avLst/>
          </a:prstGeom>
        </p:spPr>
      </p:pic>
      <p:sp>
        <p:nvSpPr>
          <p:cNvPr id="20" name="TextBox 19">
            <a:extLst>
              <a:ext uri="{FF2B5EF4-FFF2-40B4-BE49-F238E27FC236}">
                <a16:creationId xmlns:a16="http://schemas.microsoft.com/office/drawing/2014/main" id="{5D387F9D-A866-0C40-B3B4-58BA948C0FE4}"/>
              </a:ext>
            </a:extLst>
          </p:cNvPr>
          <p:cNvSpPr txBox="1"/>
          <p:nvPr/>
        </p:nvSpPr>
        <p:spPr>
          <a:xfrm>
            <a:off x="8738768" y="8933"/>
            <a:ext cx="1617751" cy="307777"/>
          </a:xfrm>
          <a:prstGeom prst="rect">
            <a:avLst/>
          </a:prstGeom>
          <a:noFill/>
        </p:spPr>
        <p:txBody>
          <a:bodyPr wrap="none" rtlCol="0">
            <a:spAutoFit/>
          </a:bodyPr>
          <a:lstStyle/>
          <a:p>
            <a:r>
              <a:rPr lang="en-US" sz="1400" dirty="0">
                <a:solidFill>
                  <a:srgbClr val="002060"/>
                </a:solidFill>
                <a:latin typeface="Times New Roman" panose="02020603050405020304" pitchFamily="18" charset="0"/>
                <a:cs typeface="Times New Roman" panose="02020603050405020304" pitchFamily="18" charset="0"/>
              </a:rPr>
              <a:t>Logistic Regression</a:t>
            </a:r>
          </a:p>
        </p:txBody>
      </p:sp>
      <p:sp>
        <p:nvSpPr>
          <p:cNvPr id="35" name="TextBox 34">
            <a:extLst>
              <a:ext uri="{FF2B5EF4-FFF2-40B4-BE49-F238E27FC236}">
                <a16:creationId xmlns:a16="http://schemas.microsoft.com/office/drawing/2014/main" id="{B4B17410-AB20-924E-AC03-139FA4CE1C23}"/>
              </a:ext>
            </a:extLst>
          </p:cNvPr>
          <p:cNvSpPr txBox="1"/>
          <p:nvPr/>
        </p:nvSpPr>
        <p:spPr>
          <a:xfrm>
            <a:off x="8997654" y="2218190"/>
            <a:ext cx="1099981" cy="307777"/>
          </a:xfrm>
          <a:prstGeom prst="rect">
            <a:avLst/>
          </a:prstGeom>
          <a:noFill/>
        </p:spPr>
        <p:txBody>
          <a:bodyPr wrap="none" rtlCol="0">
            <a:spAutoFit/>
          </a:bodyPr>
          <a:lstStyle/>
          <a:p>
            <a:r>
              <a:rPr lang="en-US" sz="1400" dirty="0">
                <a:solidFill>
                  <a:srgbClr val="002060"/>
                </a:solidFill>
                <a:latin typeface="Times New Roman" panose="02020603050405020304" pitchFamily="18" charset="0"/>
                <a:cs typeface="Times New Roman" panose="02020603050405020304" pitchFamily="18" charset="0"/>
              </a:rPr>
              <a:t>Naïve Bayes</a:t>
            </a:r>
          </a:p>
        </p:txBody>
      </p:sp>
      <p:sp>
        <p:nvSpPr>
          <p:cNvPr id="37" name="TextBox 36">
            <a:extLst>
              <a:ext uri="{FF2B5EF4-FFF2-40B4-BE49-F238E27FC236}">
                <a16:creationId xmlns:a16="http://schemas.microsoft.com/office/drawing/2014/main" id="{45AA2D17-EFBB-A248-A987-2DB20CC96226}"/>
              </a:ext>
            </a:extLst>
          </p:cNvPr>
          <p:cNvSpPr txBox="1"/>
          <p:nvPr/>
        </p:nvSpPr>
        <p:spPr>
          <a:xfrm>
            <a:off x="8795676" y="4632462"/>
            <a:ext cx="2021707" cy="307777"/>
          </a:xfrm>
          <a:prstGeom prst="rect">
            <a:avLst/>
          </a:prstGeom>
          <a:noFill/>
        </p:spPr>
        <p:txBody>
          <a:bodyPr wrap="none" rtlCol="0">
            <a:spAutoFit/>
          </a:bodyPr>
          <a:lstStyle/>
          <a:p>
            <a:r>
              <a:rPr lang="en-US" sz="1400" dirty="0">
                <a:solidFill>
                  <a:srgbClr val="002060"/>
                </a:solidFill>
                <a:latin typeface="Times New Roman" panose="02020603050405020304" pitchFamily="18" charset="0"/>
                <a:cs typeface="Times New Roman" panose="02020603050405020304" pitchFamily="18" charset="0"/>
              </a:rPr>
              <a:t>Random Forest Classifier</a:t>
            </a:r>
          </a:p>
        </p:txBody>
      </p:sp>
      <p:pic>
        <p:nvPicPr>
          <p:cNvPr id="6" name="Picture 5" descr="Text&#10;&#10;Description automatically generated">
            <a:extLst>
              <a:ext uri="{FF2B5EF4-FFF2-40B4-BE49-F238E27FC236}">
                <a16:creationId xmlns:a16="http://schemas.microsoft.com/office/drawing/2014/main" id="{C6C62078-ACB8-A833-CCEB-D3A4A6F9F796}"/>
              </a:ext>
            </a:extLst>
          </p:cNvPr>
          <p:cNvPicPr>
            <a:picLocks noChangeAspect="1"/>
          </p:cNvPicPr>
          <p:nvPr/>
        </p:nvPicPr>
        <p:blipFill>
          <a:blip r:embed="rId5"/>
          <a:stretch>
            <a:fillRect/>
          </a:stretch>
        </p:blipFill>
        <p:spPr>
          <a:xfrm>
            <a:off x="8026873" y="3112116"/>
            <a:ext cx="3041539" cy="1147678"/>
          </a:xfrm>
          <a:prstGeom prst="rect">
            <a:avLst/>
          </a:prstGeom>
        </p:spPr>
      </p:pic>
      <p:pic>
        <p:nvPicPr>
          <p:cNvPr id="10" name="Picture 9" descr="Text&#10;&#10;Description automatically generated">
            <a:extLst>
              <a:ext uri="{FF2B5EF4-FFF2-40B4-BE49-F238E27FC236}">
                <a16:creationId xmlns:a16="http://schemas.microsoft.com/office/drawing/2014/main" id="{277C2A3D-F8A3-885D-806B-373A2C0E04EB}"/>
              </a:ext>
            </a:extLst>
          </p:cNvPr>
          <p:cNvPicPr>
            <a:picLocks noChangeAspect="1"/>
          </p:cNvPicPr>
          <p:nvPr/>
        </p:nvPicPr>
        <p:blipFill>
          <a:blip r:embed="rId6"/>
          <a:stretch>
            <a:fillRect/>
          </a:stretch>
        </p:blipFill>
        <p:spPr>
          <a:xfrm>
            <a:off x="8026873" y="717578"/>
            <a:ext cx="3042606" cy="1400976"/>
          </a:xfrm>
          <a:prstGeom prst="rect">
            <a:avLst/>
          </a:prstGeom>
        </p:spPr>
      </p:pic>
      <p:pic>
        <p:nvPicPr>
          <p:cNvPr id="13" name="Picture 12" descr="Text&#10;&#10;Description automatically generated">
            <a:extLst>
              <a:ext uri="{FF2B5EF4-FFF2-40B4-BE49-F238E27FC236}">
                <a16:creationId xmlns:a16="http://schemas.microsoft.com/office/drawing/2014/main" id="{DA0814E7-ECFD-DD17-201D-F42015B6BD34}"/>
              </a:ext>
            </a:extLst>
          </p:cNvPr>
          <p:cNvPicPr>
            <a:picLocks noChangeAspect="1"/>
          </p:cNvPicPr>
          <p:nvPr/>
        </p:nvPicPr>
        <p:blipFill>
          <a:blip r:embed="rId7"/>
          <a:stretch>
            <a:fillRect/>
          </a:stretch>
        </p:blipFill>
        <p:spPr>
          <a:xfrm>
            <a:off x="8140747" y="5541999"/>
            <a:ext cx="2813790" cy="1196845"/>
          </a:xfrm>
          <a:prstGeom prst="rect">
            <a:avLst/>
          </a:prstGeom>
        </p:spPr>
      </p:pic>
    </p:spTree>
    <p:extLst>
      <p:ext uri="{BB962C8B-B14F-4D97-AF65-F5344CB8AC3E}">
        <p14:creationId xmlns:p14="http://schemas.microsoft.com/office/powerpoint/2010/main" val="1692987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42C2835D-CE43-48F4-8E8B-FC56FBB60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47AFF7D4-CC1C-7D4C-BD89-8C162359B2BC}"/>
              </a:ext>
            </a:extLst>
          </p:cNvPr>
          <p:cNvSpPr>
            <a:spLocks noGrp="1"/>
          </p:cNvSpPr>
          <p:nvPr>
            <p:ph type="subTitle" idx="1"/>
          </p:nvPr>
        </p:nvSpPr>
        <p:spPr>
          <a:xfrm>
            <a:off x="457199" y="457199"/>
            <a:ext cx="3145810" cy="1549021"/>
          </a:xfrm>
        </p:spPr>
        <p:txBody>
          <a:bodyPr vert="horz" lIns="0" tIns="0" rIns="0" bIns="0" rtlCol="0" anchor="b">
            <a:noAutofit/>
          </a:bodyPr>
          <a:lstStyle/>
          <a:p>
            <a:pPr algn="l"/>
            <a:r>
              <a:rPr lang="en-US" sz="1800" dirty="0">
                <a:solidFill>
                  <a:schemeClr val="bg1"/>
                </a:solidFill>
                <a:latin typeface="Times New Roman" panose="02020603050405020304" pitchFamily="18" charset="0"/>
                <a:cs typeface="Times New Roman" panose="02020603050405020304" pitchFamily="18" charset="0"/>
              </a:rPr>
              <a:t>Model Prediction and accuracy check</a:t>
            </a:r>
          </a:p>
        </p:txBody>
      </p:sp>
      <p:pic>
        <p:nvPicPr>
          <p:cNvPr id="13" name="Picture 12" descr="Graphical user interface, text&#10;&#10;Description automatically generated">
            <a:extLst>
              <a:ext uri="{FF2B5EF4-FFF2-40B4-BE49-F238E27FC236}">
                <a16:creationId xmlns:a16="http://schemas.microsoft.com/office/drawing/2014/main" id="{2D01BFEC-4258-0042-968B-8B168AA4149A}"/>
              </a:ext>
            </a:extLst>
          </p:cNvPr>
          <p:cNvPicPr>
            <a:picLocks noChangeAspect="1"/>
          </p:cNvPicPr>
          <p:nvPr/>
        </p:nvPicPr>
        <p:blipFill>
          <a:blip r:embed="rId2"/>
          <a:stretch>
            <a:fillRect/>
          </a:stretch>
        </p:blipFill>
        <p:spPr>
          <a:xfrm>
            <a:off x="4038600" y="68474"/>
            <a:ext cx="4731280" cy="2685000"/>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B5AD1EAA-3EA3-8047-BE5F-060A3AA4A280}"/>
              </a:ext>
            </a:extLst>
          </p:cNvPr>
          <p:cNvPicPr>
            <a:picLocks noChangeAspect="1"/>
          </p:cNvPicPr>
          <p:nvPr/>
        </p:nvPicPr>
        <p:blipFill>
          <a:blip r:embed="rId3"/>
          <a:stretch>
            <a:fillRect/>
          </a:stretch>
        </p:blipFill>
        <p:spPr>
          <a:xfrm>
            <a:off x="7134465" y="2675802"/>
            <a:ext cx="4892106" cy="2551653"/>
          </a:xfrm>
          <a:prstGeom prst="rect">
            <a:avLst/>
          </a:prstGeom>
        </p:spPr>
      </p:pic>
      <p:sp>
        <p:nvSpPr>
          <p:cNvPr id="16" name="Oval 15">
            <a:extLst>
              <a:ext uri="{FF2B5EF4-FFF2-40B4-BE49-F238E27FC236}">
                <a16:creationId xmlns:a16="http://schemas.microsoft.com/office/drawing/2014/main" id="{0E9B0406-D328-0B42-8789-48451605BCDD}"/>
              </a:ext>
            </a:extLst>
          </p:cNvPr>
          <p:cNvSpPr/>
          <p:nvPr/>
        </p:nvSpPr>
        <p:spPr>
          <a:xfrm>
            <a:off x="7547368" y="1934935"/>
            <a:ext cx="1375346" cy="400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795FE1B-EFE5-8446-860E-80B2877EF8F6}"/>
              </a:ext>
            </a:extLst>
          </p:cNvPr>
          <p:cNvSpPr/>
          <p:nvPr/>
        </p:nvSpPr>
        <p:spPr>
          <a:xfrm>
            <a:off x="10816654" y="4459385"/>
            <a:ext cx="1375346" cy="400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02DE7F72-3CA3-4C49-2F82-334364C1AB64}"/>
              </a:ext>
            </a:extLst>
          </p:cNvPr>
          <p:cNvPicPr>
            <a:picLocks noChangeAspect="1"/>
          </p:cNvPicPr>
          <p:nvPr/>
        </p:nvPicPr>
        <p:blipFill>
          <a:blip r:embed="rId4"/>
          <a:stretch>
            <a:fillRect/>
          </a:stretch>
        </p:blipFill>
        <p:spPr>
          <a:xfrm>
            <a:off x="4062890" y="5227455"/>
            <a:ext cx="5212580" cy="1639007"/>
          </a:xfrm>
          <a:prstGeom prst="rect">
            <a:avLst/>
          </a:prstGeom>
        </p:spPr>
      </p:pic>
    </p:spTree>
    <p:extLst>
      <p:ext uri="{BB962C8B-B14F-4D97-AF65-F5344CB8AC3E}">
        <p14:creationId xmlns:p14="http://schemas.microsoft.com/office/powerpoint/2010/main" val="83628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7CE0ED-670A-44ED-9267-236A77A51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055566-9B78-4577-BB88-C1E139BA1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 y="1"/>
            <a:ext cx="12192003" cy="6858000"/>
          </a:xfrm>
          <a:prstGeom prst="rect">
            <a:avLst/>
          </a:prstGeom>
          <a:gradFill>
            <a:gsLst>
              <a:gs pos="0">
                <a:schemeClr val="accent6"/>
              </a:gs>
              <a:gs pos="100000">
                <a:schemeClr val="accent5">
                  <a:alpha val="83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9456B12-3135-4942-BC5C-B111CAEFE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200" y="-2"/>
            <a:ext cx="11733692" cy="6869065"/>
          </a:xfrm>
          <a:prstGeom prst="rect">
            <a:avLst/>
          </a:prstGeom>
          <a:gradFill>
            <a:gsLst>
              <a:gs pos="0">
                <a:schemeClr val="accent2">
                  <a:lumMod val="60000"/>
                  <a:lumOff val="40000"/>
                  <a:alpha val="48000"/>
                </a:schemeClr>
              </a:gs>
              <a:gs pos="99000">
                <a:schemeClr val="accent2">
                  <a:alpha val="57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4EA8068-5C49-4225-8B62-3E3C30BF7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886" cy="6880604"/>
          </a:xfrm>
          <a:prstGeom prst="rect">
            <a:avLst/>
          </a:prstGeom>
          <a:gradFill>
            <a:gsLst>
              <a:gs pos="0">
                <a:schemeClr val="accent2">
                  <a:lumMod val="60000"/>
                  <a:lumOff val="40000"/>
                  <a:alpha val="19000"/>
                </a:schemeClr>
              </a:gs>
              <a:gs pos="99000">
                <a:schemeClr val="accent2">
                  <a:alpha val="21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0EE5648-70CA-4800-81EE-40F5CD1A3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95039" y="-2895044"/>
            <a:ext cx="6400799" cy="12190885"/>
          </a:xfrm>
          <a:prstGeom prst="rect">
            <a:avLst/>
          </a:prstGeom>
          <a:gradFill>
            <a:gsLst>
              <a:gs pos="8000">
                <a:schemeClr val="accent5">
                  <a:alpha val="38000"/>
                </a:schemeClr>
              </a:gs>
              <a:gs pos="100000">
                <a:schemeClr val="accent6">
                  <a:lumMod val="75000"/>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7AFF7D4-CC1C-7D4C-BD89-8C162359B2BC}"/>
              </a:ext>
            </a:extLst>
          </p:cNvPr>
          <p:cNvSpPr>
            <a:spLocks noGrp="1"/>
          </p:cNvSpPr>
          <p:nvPr>
            <p:ph type="subTitle" idx="1"/>
          </p:nvPr>
        </p:nvSpPr>
        <p:spPr>
          <a:xfrm>
            <a:off x="2505657" y="374779"/>
            <a:ext cx="7374718" cy="516920"/>
          </a:xfrm>
        </p:spPr>
        <p:txBody>
          <a:bodyPr anchor="ctr">
            <a:noAutofit/>
          </a:bodyPr>
          <a:lstStyle/>
          <a:p>
            <a:r>
              <a:rPr lang="en-US" sz="2000" dirty="0">
                <a:solidFill>
                  <a:srgbClr val="002060"/>
                </a:solidFill>
                <a:latin typeface="Times New Roman" panose="02020603050405020304" pitchFamily="18" charset="0"/>
                <a:cs typeface="Times New Roman" panose="02020603050405020304" pitchFamily="18" charset="0"/>
              </a:rPr>
              <a:t>Past, present, proposed, problems</a:t>
            </a:r>
          </a:p>
        </p:txBody>
      </p:sp>
      <p:sp>
        <p:nvSpPr>
          <p:cNvPr id="31" name="Rectangle 30">
            <a:extLst>
              <a:ext uri="{FF2B5EF4-FFF2-40B4-BE49-F238E27FC236}">
                <a16:creationId xmlns:a16="http://schemas.microsoft.com/office/drawing/2014/main" id="{5C865637-A524-441B-A1B6-6D38BF9B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708" y="1420764"/>
            <a:ext cx="6857999" cy="4038605"/>
          </a:xfrm>
          <a:prstGeom prst="rect">
            <a:avLst/>
          </a:prstGeom>
          <a:gradFill>
            <a:gsLst>
              <a:gs pos="0">
                <a:schemeClr val="accent5">
                  <a:alpha val="0"/>
                </a:schemeClr>
              </a:gs>
              <a:gs pos="99000">
                <a:schemeClr val="accent4">
                  <a:lumMod val="60000"/>
                  <a:lumOff val="40000"/>
                  <a:alpha val="60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559A662-54F5-47C0-8F66-AEA2B861C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168948">
            <a:off x="1535724" y="1053996"/>
            <a:ext cx="5005754" cy="5005754"/>
          </a:xfrm>
          <a:prstGeom prst="ellipse">
            <a:avLst/>
          </a:prstGeom>
          <a:gradFill>
            <a:gsLst>
              <a:gs pos="31000">
                <a:schemeClr val="accent6">
                  <a:alpha val="0"/>
                </a:schemeClr>
              </a:gs>
              <a:gs pos="85000">
                <a:schemeClr val="accent6">
                  <a:lumMod val="60000"/>
                  <a:lumOff val="40000"/>
                  <a:alpha val="21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0250CF3-917F-1449-A676-91F9E3370DB5}"/>
              </a:ext>
            </a:extLst>
          </p:cNvPr>
          <p:cNvSpPr txBox="1"/>
          <p:nvPr/>
        </p:nvSpPr>
        <p:spPr>
          <a:xfrm>
            <a:off x="456084" y="1476870"/>
            <a:ext cx="11278707" cy="3724096"/>
          </a:xfrm>
          <a:prstGeom prst="rect">
            <a:avLst/>
          </a:prstGeom>
          <a:noFill/>
        </p:spPr>
        <p:txBody>
          <a:bodyPr wrap="square" rtlCol="0">
            <a:spAutoFit/>
          </a:bodyPr>
          <a:lstStyle/>
          <a:p>
            <a:pPr marL="342900" indent="-34290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PAST:</a:t>
            </a:r>
            <a:r>
              <a:rPr lang="en-US" sz="1600" dirty="0">
                <a:latin typeface="Times New Roman" panose="02020603050405020304" pitchFamily="18" charset="0"/>
                <a:cs typeface="Times New Roman" panose="02020603050405020304" pitchFamily="18" charset="0"/>
              </a:rPr>
              <a:t> </a:t>
            </a:r>
          </a:p>
          <a:p>
            <a:pPr lvl="1" algn="just"/>
            <a:r>
              <a:rPr lang="en-US" sz="1600" dirty="0">
                <a:latin typeface="Times New Roman" panose="02020603050405020304" pitchFamily="18" charset="0"/>
                <a:cs typeface="Times New Roman" panose="02020603050405020304" pitchFamily="18" charset="0"/>
              </a:rPr>
              <a:t>	Selection of basic pipeline models and performance metrics.</a:t>
            </a:r>
          </a:p>
          <a:p>
            <a:pPr marL="342900" indent="-34290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spcBef>
                <a:spcPts val="600"/>
              </a:spcBef>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PRESENT: </a:t>
            </a:r>
          </a:p>
          <a:p>
            <a:pPr algn="just">
              <a:spcBef>
                <a:spcPts val="600"/>
              </a:spcBef>
            </a:pPr>
            <a:r>
              <a:rPr lang="en-US" sz="1600" b="1" i="1"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Data Extraction and Preprocessing, </a:t>
            </a:r>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Feature Engineering</a:t>
            </a:r>
            <a:r>
              <a:rPr lang="en-US" sz="1500" i="1"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Exploratory Data Analysis</a:t>
            </a:r>
            <a:r>
              <a:rPr lang="en-US" sz="12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Visual Exploratory Data Analysis</a:t>
            </a:r>
            <a:endParaRPr lang="en-US" sz="13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PROPOSED</a:t>
            </a:r>
            <a:r>
              <a:rPr lang="en-US" sz="1600" dirty="0">
                <a:latin typeface="Times New Roman" panose="02020603050405020304" pitchFamily="18" charset="0"/>
                <a:cs typeface="Times New Roman" panose="02020603050405020304" pitchFamily="18" charset="0"/>
              </a:rPr>
              <a:t>: </a:t>
            </a:r>
          </a:p>
          <a:p>
            <a:pPr lvl="2" algn="just"/>
            <a:r>
              <a:rPr lang="en-US" sz="1600" dirty="0">
                <a:latin typeface="Times New Roman" panose="02020603050405020304" pitchFamily="18" charset="0"/>
                <a:cs typeface="Times New Roman" panose="02020603050405020304" pitchFamily="18" charset="0"/>
              </a:rPr>
              <a:t>We also intend to improve feature engineering, undertake hyperparameter tweaking for our models, and apply K-Fold cross validation and </a:t>
            </a:r>
            <a:r>
              <a:rPr lang="en-US" sz="1600" dirty="0" err="1">
                <a:latin typeface="Times New Roman" panose="02020603050405020304" pitchFamily="18" charset="0"/>
                <a:cs typeface="Times New Roman" panose="02020603050405020304" pitchFamily="18" charset="0"/>
              </a:rPr>
              <a:t>GridSearchCV</a:t>
            </a:r>
            <a:r>
              <a:rPr lang="en-US" sz="1600" dirty="0">
                <a:latin typeface="Times New Roman" panose="02020603050405020304" pitchFamily="18" charset="0"/>
                <a:cs typeface="Times New Roman" panose="02020603050405020304" pitchFamily="18" charset="0"/>
              </a:rPr>
              <a:t>, as well as some advanced gradient boosting models, in order to achieve the highest possible accuracy. Following this, we want to use Deep Learning approaches such as the development of Artificial Neural Networks to improve prediction results.</a:t>
            </a:r>
          </a:p>
          <a:p>
            <a:pPr marL="342900" indent="-34290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PROBLEMS</a:t>
            </a:r>
            <a:r>
              <a:rPr lang="en-US" sz="16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Size of data and time constraints</a:t>
            </a:r>
          </a:p>
        </p:txBody>
      </p:sp>
    </p:spTree>
    <p:extLst>
      <p:ext uri="{BB962C8B-B14F-4D97-AF65-F5344CB8AC3E}">
        <p14:creationId xmlns:p14="http://schemas.microsoft.com/office/powerpoint/2010/main" val="3255607859"/>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243</TotalTime>
  <Words>528</Words>
  <Application>Microsoft Macintosh PowerPoint</Application>
  <PresentationFormat>Widescreen</PresentationFormat>
  <Paragraphs>65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Times New Roman</vt:lpstr>
      <vt:lpstr>Tw Cen MT</vt:lpstr>
      <vt:lpstr>GradientRiseVTI</vt:lpstr>
      <vt:lpstr>HOME CREDIT LOAN RISK Group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CREDIT LOAN RISK Group 5</dc:title>
  <dc:creator>Anand, Athulya</dc:creator>
  <cp:lastModifiedBy>Anand, Athulya</cp:lastModifiedBy>
  <cp:revision>20</cp:revision>
  <dcterms:created xsi:type="dcterms:W3CDTF">2022-04-12T22:34:00Z</dcterms:created>
  <dcterms:modified xsi:type="dcterms:W3CDTF">2022-04-13T02:53:50Z</dcterms:modified>
</cp:coreProperties>
</file>